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381" r:id="rId134"/>
    <p:sldId id="382" r:id="rId135"/>
    <p:sldId id="393" r:id="rId136"/>
    <p:sldId id="383" r:id="rId137"/>
    <p:sldId id="388" r:id="rId138"/>
    <p:sldId id="385" r:id="rId139"/>
    <p:sldId id="389" r:id="rId140"/>
    <p:sldId id="395" r:id="rId141"/>
    <p:sldId id="396" r:id="rId14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381"/>
            <p14:sldId id="382"/>
            <p14:sldId id="393"/>
            <p14:sldId id="383"/>
            <p14:sldId id="388"/>
            <p14:sldId id="385"/>
            <p14:sldId id="389"/>
            <p14:sldId id="395"/>
            <p14:sldId id="396"/>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9895" autoAdjust="0"/>
  </p:normalViewPr>
  <p:slideViewPr>
    <p:cSldViewPr>
      <p:cViewPr>
        <p:scale>
          <a:sx n="100" d="100"/>
          <a:sy n="100" d="100"/>
        </p:scale>
        <p:origin x="-24" y="-230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2018/4/18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2018/4/18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2018/4/18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2018/4/18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2018/4/18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5.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5.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34.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49.tif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4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23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smtClean="0"/>
              <a:t>Bayes: </a:t>
            </a:r>
            <a:r>
              <a:rPr lang="zh-CN" altLang="en-US" sz="1400" dirty="0" smtClean="0"/>
              <a:t>根据</a:t>
            </a:r>
            <a:r>
              <a:rPr lang="en-US" altLang="ja-JP" sz="1400" dirty="0" smtClean="0"/>
              <a:t>P(A|B) = P(B|A) x P(A) / P(B)</a:t>
            </a:r>
          </a:p>
          <a:p>
            <a:pPr marL="285750" indent="-285750">
              <a:buFont typeface="Arial" panose="020B0604020202020204" pitchFamily="34" charset="0"/>
              <a:buChar char="•"/>
            </a:pPr>
            <a:r>
              <a:rPr kumimoji="1" lang="zh-CN" altLang="en-US" sz="1400" dirty="0" smtClean="0"/>
              <a:t>右边有数学解释</a:t>
            </a:r>
            <a:endParaRPr kumimoji="1" lang="en-US" altLang="zh-CN" sz="1400" dirty="0" smtClean="0"/>
          </a:p>
          <a:p>
            <a:pPr marL="285750" indent="-285750">
              <a:buFont typeface="Arial" panose="020B0604020202020204" pitchFamily="34" charset="0"/>
              <a:buChar char="•"/>
            </a:pPr>
            <a:r>
              <a:rPr lang="zh-CN" altLang="en-US" sz="1400" dirty="0" smtClean="0"/>
              <a:t>还需要了解一下具体</a:t>
            </a:r>
            <a:r>
              <a:rPr lang="en-US" altLang="zh-CN" sz="1400" dirty="0" smtClean="0"/>
              <a:t>Bayes in action</a:t>
            </a:r>
            <a:r>
              <a:rPr lang="zh-CN" altLang="en-US" sz="1400" dirty="0" smtClean="0"/>
              <a:t>的</a:t>
            </a:r>
            <a:r>
              <a:rPr lang="en-US" altLang="zh-CN" sz="1400" dirty="0" smtClean="0"/>
              <a:t>code</a:t>
            </a:r>
          </a:p>
          <a:p>
            <a:pPr marL="285750" indent="-285750">
              <a:buFont typeface="Arial" panose="020B0604020202020204" pitchFamily="34" charset="0"/>
              <a:buChar char="•"/>
            </a:pPr>
            <a:r>
              <a:rPr kumimoji="1" lang="zh-CN" altLang="en-US" sz="1400" dirty="0" smtClean="0"/>
              <a:t>说</a:t>
            </a:r>
            <a:r>
              <a:rPr kumimoji="1" lang="en-US" altLang="zh-CN" sz="1400" dirty="0" smtClean="0"/>
              <a:t>Naive </a:t>
            </a:r>
            <a:r>
              <a:rPr kumimoji="1" lang="en-US" altLang="zh-CN" sz="1400" dirty="0" err="1" smtClean="0"/>
              <a:t>bayes</a:t>
            </a:r>
            <a:r>
              <a:rPr kumimoji="1" lang="zh-CN" altLang="en-US" sz="1400" dirty="0" smtClean="0"/>
              <a:t>是因为</a:t>
            </a:r>
            <a:r>
              <a:rPr kumimoji="1" lang="en-US" altLang="zh-CN" sz="1400" dirty="0" smtClean="0"/>
              <a:t>P(A|x</a:t>
            </a:r>
            <a:r>
              <a:rPr lang="en-US" altLang="zh-CN" sz="1400" dirty="0" smtClean="0"/>
              <a:t>1,x2,…</a:t>
            </a:r>
            <a:r>
              <a:rPr kumimoji="1" lang="en-US" altLang="zh-CN" sz="1400" dirty="0" smtClean="0"/>
              <a:t>)</a:t>
            </a:r>
            <a:r>
              <a:rPr kumimoji="1" lang="zh-CN" altLang="en-US" sz="1400" dirty="0" smtClean="0"/>
              <a:t>我们默认</a:t>
            </a:r>
            <a:r>
              <a:rPr kumimoji="1" lang="en-US" altLang="zh-CN" sz="1400" dirty="0" smtClean="0"/>
              <a:t>x1</a:t>
            </a:r>
            <a:r>
              <a:rPr kumimoji="1" lang="zh-CN" altLang="en-US" sz="1400" dirty="0" smtClean="0"/>
              <a:t>，</a:t>
            </a:r>
            <a:r>
              <a:rPr kumimoji="1" lang="en-US" altLang="zh-CN" sz="1400" dirty="0" smtClean="0"/>
              <a:t>x2</a:t>
            </a:r>
            <a:r>
              <a:rPr kumimoji="1" lang="zh-CN" altLang="en-US" sz="1400" dirty="0" smtClean="0"/>
              <a:t>等是</a:t>
            </a:r>
            <a:r>
              <a:rPr kumimoji="1" lang="en-US" altLang="zh-CN" sz="1400" dirty="0" smtClean="0"/>
              <a:t>independent</a:t>
            </a:r>
            <a:r>
              <a:rPr kumimoji="1" lang="zh-CN" altLang="en-US" sz="1400" dirty="0" smtClean="0"/>
              <a:t>的</a:t>
            </a:r>
            <a:endParaRPr kumimoji="1" lang="en-US" altLang="zh-CN" sz="1400" dirty="0" smtClean="0"/>
          </a:p>
          <a:p>
            <a:pPr marL="285750" indent="-285750">
              <a:buFont typeface="Arial" panose="020B0604020202020204" pitchFamily="34" charset="0"/>
              <a:buChar char="•"/>
            </a:pPr>
            <a:endParaRPr lang="en-US" altLang="ja-JP" sz="1400" dirty="0"/>
          </a:p>
          <a:p>
            <a:r>
              <a:rPr lang="en-US" altLang="ja-JP" sz="1400" dirty="0" smtClean="0"/>
              <a:t>Nearest Neighbor</a:t>
            </a:r>
          </a:p>
          <a:p>
            <a:pPr marL="285750" indent="-285750">
              <a:buFont typeface="Arial" panose="020B0604020202020204" pitchFamily="34" charset="0"/>
              <a:buChar char="•"/>
            </a:pPr>
            <a:r>
              <a:rPr kumimoji="1" lang="zh-CN" altLang="en-US" sz="1400" dirty="0" smtClean="0"/>
              <a:t>好处：算法很简单</a:t>
            </a:r>
            <a:endParaRPr kumimoji="1" lang="en-US" altLang="zh-CN" sz="1400" dirty="0" smtClean="0"/>
          </a:p>
          <a:p>
            <a:pPr marL="285750" indent="-285750">
              <a:buFont typeface="Arial" panose="020B0604020202020204" pitchFamily="34" charset="0"/>
              <a:buChar char="•"/>
            </a:pPr>
            <a:r>
              <a:rPr kumimoji="1" lang="zh-CN" altLang="en-US" sz="1400" dirty="0" smtClean="0"/>
              <a:t>坏处：要保存所有</a:t>
            </a:r>
            <a:r>
              <a:rPr kumimoji="1" lang="en-US" altLang="zh-CN" sz="1400" dirty="0" smtClean="0"/>
              <a:t>data</a:t>
            </a:r>
            <a:r>
              <a:rPr lang="zh-CN" altLang="en-US" sz="1400" dirty="0" smtClean="0"/>
              <a:t>，量太大</a:t>
            </a:r>
            <a:endParaRPr lang="en-US" altLang="zh-CN" sz="1400" dirty="0" smtClean="0"/>
          </a:p>
          <a:p>
            <a:pPr marL="285750" indent="-285750">
              <a:buFont typeface="Arial" panose="020B0604020202020204" pitchFamily="34" charset="0"/>
              <a:buChar char="•"/>
            </a:pPr>
            <a:r>
              <a:rPr kumimoji="1" lang="zh-CN" altLang="en-US" sz="1400" dirty="0" smtClean="0"/>
              <a:t>还需要具体用下</a:t>
            </a:r>
            <a:r>
              <a:rPr kumimoji="1" lang="en-US" altLang="zh-CN" sz="1400" dirty="0" err="1" smtClean="0"/>
              <a:t>scikit</a:t>
            </a:r>
            <a:r>
              <a:rPr kumimoji="1" lang="en-US" altLang="zh-CN" sz="1400" dirty="0" smtClean="0"/>
              <a:t> learn</a:t>
            </a:r>
            <a:r>
              <a:rPr kumimoji="1" lang="zh-CN" altLang="en-US" sz="1400" dirty="0" smtClean="0"/>
              <a:t>了解一下</a:t>
            </a:r>
            <a:endParaRPr kumimoji="1" lang="en-US" altLang="zh-CN" sz="1400" dirty="0" smtClean="0"/>
          </a:p>
          <a:p>
            <a:pPr marL="285750" indent="-285750">
              <a:buFont typeface="Arial" panose="020B0604020202020204" pitchFamily="34" charset="0"/>
              <a:buChar char="•"/>
            </a:pPr>
            <a:endParaRPr lang="en-US" altLang="ja-JP" sz="1400" dirty="0"/>
          </a:p>
          <a:p>
            <a:r>
              <a:rPr kumimoji="1" lang="en-US" altLang="ja-JP" sz="1400" dirty="0" smtClean="0"/>
              <a:t>Decision Tree</a:t>
            </a:r>
          </a:p>
          <a:p>
            <a:pPr marL="285750" indent="-285750">
              <a:buFont typeface="Arial" panose="020B0604020202020204" pitchFamily="34" charset="0"/>
              <a:buChar char="•"/>
            </a:pPr>
            <a:r>
              <a:rPr lang="zh-CN" altLang="en-US" sz="1400" dirty="0" smtClean="0"/>
              <a:t>好处：可以给出</a:t>
            </a:r>
            <a:r>
              <a:rPr lang="en-US" altLang="zh-CN" sz="1400" dirty="0" smtClean="0"/>
              <a:t>most discriminative</a:t>
            </a:r>
            <a:r>
              <a:rPr lang="en-US" altLang="zh-CN" sz="1400" dirty="0"/>
              <a:t> </a:t>
            </a:r>
            <a:r>
              <a:rPr lang="en-US" altLang="zh-CN" sz="1400" dirty="0" smtClean="0"/>
              <a:t>feature</a:t>
            </a:r>
          </a:p>
          <a:p>
            <a:pPr marL="285750" indent="-285750">
              <a:buFont typeface="Arial" panose="020B0604020202020204" pitchFamily="34" charset="0"/>
              <a:buChar char="•"/>
            </a:pPr>
            <a:r>
              <a:rPr lang="zh-CN" altLang="en-US" sz="1400" dirty="0" smtClean="0"/>
              <a:t>坏处：</a:t>
            </a:r>
            <a:r>
              <a:rPr lang="en-US" altLang="zh-CN" sz="1400" dirty="0" smtClean="0"/>
              <a:t>error</a:t>
            </a:r>
            <a:r>
              <a:rPr lang="zh-CN" altLang="en-US" sz="1400" dirty="0" smtClean="0"/>
              <a:t>率比较大</a:t>
            </a:r>
            <a:endParaRPr lang="en-US" altLang="zh-CN" sz="1400" dirty="0" smtClean="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smtClean="0"/>
              <a:t>Clustering:</a:t>
            </a:r>
          </a:p>
          <a:p>
            <a:pPr marL="285750" indent="-285750">
              <a:buFont typeface="Arial" panose="020B0604020202020204" pitchFamily="34" charset="0"/>
              <a:buChar char="•"/>
            </a:pPr>
            <a:r>
              <a:rPr lang="zh-CN" altLang="en-US" sz="1200" dirty="0" smtClean="0"/>
              <a:t>一个</a:t>
            </a:r>
            <a:r>
              <a:rPr lang="en-US" altLang="zh-CN" sz="1200" dirty="0" smtClean="0"/>
              <a:t>use case</a:t>
            </a:r>
            <a:r>
              <a:rPr lang="zh-CN" altLang="en-US" sz="1200" dirty="0" smtClean="0"/>
              <a:t>是看哪两个商品经常被同时购买；还有购买</a:t>
            </a:r>
            <a:r>
              <a:rPr lang="en-US" altLang="zh-CN" sz="1200" dirty="0" smtClean="0"/>
              <a:t>/</a:t>
            </a:r>
            <a:r>
              <a:rPr lang="zh-CN" altLang="en-US" sz="1200" dirty="0" smtClean="0"/>
              <a:t>视频推荐</a:t>
            </a:r>
            <a:endParaRPr lang="en-US" altLang="zh-CN" sz="1200" dirty="0" smtClean="0"/>
          </a:p>
          <a:p>
            <a:pPr marL="285750" indent="-285750">
              <a:buFont typeface="Arial" panose="020B0604020202020204" pitchFamily="34" charset="0"/>
              <a:buChar char="•"/>
            </a:pPr>
            <a:r>
              <a:rPr lang="en-US" altLang="zh-CN" sz="1200" dirty="0" err="1" smtClean="0"/>
              <a:t>Kmeans</a:t>
            </a:r>
            <a:endParaRPr lang="en-US" altLang="zh-CN" sz="1200" dirty="0" smtClean="0"/>
          </a:p>
          <a:p>
            <a:pPr marL="742950" lvl="1" indent="-285750">
              <a:buFont typeface="Arial" panose="020B0604020202020204" pitchFamily="34" charset="0"/>
              <a:buChar char="•"/>
            </a:pPr>
            <a:r>
              <a:rPr lang="zh-CN" altLang="en-US" sz="1200" dirty="0" smtClean="0"/>
              <a:t>开始随机放</a:t>
            </a:r>
            <a:r>
              <a:rPr lang="en-US" altLang="zh-CN" sz="1200" dirty="0" smtClean="0"/>
              <a:t>N</a:t>
            </a:r>
            <a:r>
              <a:rPr lang="zh-CN" altLang="en-US" sz="1200" dirty="0" smtClean="0"/>
              <a:t>个</a:t>
            </a:r>
            <a:r>
              <a:rPr lang="en-US" altLang="zh-CN" sz="1200" dirty="0" smtClean="0"/>
              <a:t>centroid</a:t>
            </a:r>
            <a:r>
              <a:rPr lang="zh-CN" altLang="en-US" sz="1200" dirty="0" smtClean="0"/>
              <a:t>，然后把所有</a:t>
            </a:r>
            <a:r>
              <a:rPr lang="en-US" altLang="zh-CN" sz="1200" dirty="0" smtClean="0"/>
              <a:t>input data assign</a:t>
            </a:r>
            <a:r>
              <a:rPr lang="zh-CN" altLang="en-US" sz="1200" dirty="0" smtClean="0"/>
              <a:t>给最近的</a:t>
            </a:r>
            <a:r>
              <a:rPr lang="en-US" altLang="zh-CN" sz="1200" dirty="0" smtClean="0"/>
              <a:t>centroid</a:t>
            </a:r>
            <a:r>
              <a:rPr lang="zh-CN" altLang="en-US" sz="1200" dirty="0" smtClean="0"/>
              <a:t>；再计算</a:t>
            </a:r>
            <a:r>
              <a:rPr lang="en-US" altLang="zh-CN" sz="1200" dirty="0" smtClean="0"/>
              <a:t>centroid</a:t>
            </a:r>
            <a:r>
              <a:rPr lang="zh-CN" altLang="en-US" sz="1200" dirty="0" smtClean="0"/>
              <a:t>；重复，直到</a:t>
            </a:r>
            <a:r>
              <a:rPr lang="en-US" altLang="zh-CN" sz="1200" dirty="0" smtClean="0"/>
              <a:t>centroid fix</a:t>
            </a:r>
          </a:p>
          <a:p>
            <a:pPr marL="742950" lvl="1" indent="-285750">
              <a:buFont typeface="Arial" panose="020B0604020202020204" pitchFamily="34" charset="0"/>
              <a:buChar char="•"/>
            </a:pPr>
            <a:r>
              <a:rPr lang="zh-CN" altLang="en-US" sz="1200" dirty="0" smtClean="0"/>
              <a:t>需要用户指定</a:t>
            </a:r>
            <a:r>
              <a:rPr lang="en-US" altLang="zh-CN" sz="1200" dirty="0" smtClean="0"/>
              <a:t>cluster</a:t>
            </a:r>
            <a:r>
              <a:rPr lang="zh-CN" altLang="en-US" sz="1200" dirty="0" smtClean="0"/>
              <a:t>数</a:t>
            </a:r>
            <a:endParaRPr lang="en-US" altLang="zh-CN" sz="1200" dirty="0" smtClean="0"/>
          </a:p>
          <a:p>
            <a:pPr marL="742950" lvl="1" indent="-285750">
              <a:buFont typeface="Arial" panose="020B0604020202020204" pitchFamily="34" charset="0"/>
              <a:buChar char="•"/>
            </a:pPr>
            <a:r>
              <a:rPr lang="en-US" altLang="zh-CN" sz="1200" dirty="0" smtClean="0"/>
              <a:t>cons</a:t>
            </a:r>
          </a:p>
          <a:p>
            <a:pPr marL="1200150" lvl="2" indent="-285750">
              <a:buFont typeface="Arial" panose="020B0604020202020204" pitchFamily="34" charset="0"/>
              <a:buChar char="•"/>
            </a:pPr>
            <a:r>
              <a:rPr lang="zh-CN" altLang="en-US" sz="1200" dirty="0" smtClean="0"/>
              <a:t>每回结果都可能不一样</a:t>
            </a:r>
            <a:endParaRPr lang="en-US" altLang="zh-CN" sz="1200" dirty="0" smtClean="0"/>
          </a:p>
          <a:p>
            <a:pPr marL="1200150" lvl="2" indent="-285750">
              <a:buFont typeface="Arial" panose="020B0604020202020204" pitchFamily="34" charset="0"/>
              <a:buChar char="•"/>
            </a:pPr>
            <a:r>
              <a:rPr lang="en-US" altLang="zh-CN" sz="1200" dirty="0" smtClean="0"/>
              <a:t>Input data</a:t>
            </a:r>
            <a:r>
              <a:rPr lang="zh-CN" altLang="en-US" sz="1200" dirty="0" smtClean="0"/>
              <a:t>最好是圆形，否则结果会很怪</a:t>
            </a:r>
            <a:endParaRPr lang="en-US" altLang="zh-CN" sz="1200" dirty="0" smtClean="0"/>
          </a:p>
          <a:p>
            <a:pPr marL="742950" lvl="1" indent="-285750">
              <a:buFont typeface="Arial" panose="020B0604020202020204" pitchFamily="34" charset="0"/>
              <a:buChar char="•"/>
            </a:pPr>
            <a:r>
              <a:rPr lang="en-US" altLang="zh-CN" sz="1200" dirty="0" smtClean="0"/>
              <a:t>Pros</a:t>
            </a:r>
          </a:p>
          <a:p>
            <a:pPr marL="1200150" lvl="2" indent="-285750">
              <a:buFont typeface="Arial" panose="020B0604020202020204" pitchFamily="34" charset="0"/>
              <a:buChar char="•"/>
            </a:pPr>
            <a:r>
              <a:rPr lang="zh-CN" altLang="en-US" sz="1200" dirty="0" smtClean="0"/>
              <a:t>当</a:t>
            </a:r>
            <a:r>
              <a:rPr lang="en-US" altLang="zh-CN" sz="1200" dirty="0" smtClean="0"/>
              <a:t>input data</a:t>
            </a:r>
            <a:r>
              <a:rPr lang="zh-CN" altLang="en-US" sz="1200" dirty="0" smtClean="0"/>
              <a:t>是圆形的时候，结果不错</a:t>
            </a:r>
            <a:endParaRPr lang="en-US" altLang="zh-CN" sz="1200" dirty="0" smtClean="0"/>
          </a:p>
          <a:p>
            <a:pPr marL="285750" indent="-285750">
              <a:buFont typeface="Arial" panose="020B0604020202020204" pitchFamily="34" charset="0"/>
              <a:buChar char="•"/>
            </a:pPr>
            <a:r>
              <a:rPr lang="en-US" altLang="zh-CN" sz="1200" dirty="0" smtClean="0"/>
              <a:t>Mean shift</a:t>
            </a:r>
          </a:p>
          <a:p>
            <a:pPr marL="742950" lvl="1" indent="-285750">
              <a:buFont typeface="Arial" panose="020B0604020202020204" pitchFamily="34" charset="0"/>
              <a:buChar char="•"/>
            </a:pPr>
            <a:r>
              <a:rPr lang="zh-CN" altLang="en-US" sz="1200" dirty="0" smtClean="0"/>
              <a:t>自己判断最合适</a:t>
            </a:r>
            <a:r>
              <a:rPr lang="en-US" altLang="zh-CN" sz="1200" dirty="0" smtClean="0"/>
              <a:t>cluster</a:t>
            </a:r>
            <a:r>
              <a:rPr lang="zh-CN" altLang="en-US" sz="1200" dirty="0" smtClean="0"/>
              <a:t>数！</a:t>
            </a:r>
            <a:endParaRPr lang="en-US" altLang="zh-CN" sz="1200" dirty="0" smtClean="0"/>
          </a:p>
          <a:p>
            <a:pPr marL="742950" lvl="1" indent="-285750">
              <a:buFont typeface="Arial" panose="020B0604020202020204" pitchFamily="34" charset="0"/>
              <a:buChar char="•"/>
            </a:pPr>
            <a:r>
              <a:rPr lang="zh-CN" altLang="en-US" sz="1200" dirty="0" smtClean="0"/>
              <a:t>在</a:t>
            </a:r>
            <a:r>
              <a:rPr lang="en-US" altLang="zh-CN" sz="1200" u="sng" dirty="0" smtClean="0"/>
              <a:t>computer vision</a:t>
            </a:r>
            <a:r>
              <a:rPr lang="zh-CN" altLang="en-US" sz="1200" dirty="0" smtClean="0"/>
              <a:t>中常用</a:t>
            </a:r>
            <a:endParaRPr lang="en-US" altLang="zh-CN" sz="1200" dirty="0" smtClean="0"/>
          </a:p>
          <a:p>
            <a:pPr marL="742950" lvl="1" indent="-285750">
              <a:buFont typeface="Arial" panose="020B0604020202020204" pitchFamily="34" charset="0"/>
              <a:buChar char="•"/>
            </a:pPr>
            <a:r>
              <a:rPr lang="en-US" altLang="zh-CN" sz="1200" dirty="0" smtClean="0"/>
              <a:t>Pros</a:t>
            </a:r>
          </a:p>
          <a:p>
            <a:pPr marL="1200150" lvl="2" indent="-285750">
              <a:buFont typeface="Arial" panose="020B0604020202020204" pitchFamily="34" charset="0"/>
              <a:buChar char="•"/>
            </a:pPr>
            <a:r>
              <a:rPr lang="zh-CN" altLang="en-US" sz="1200" dirty="0" smtClean="0"/>
              <a:t>只有一个</a:t>
            </a:r>
            <a:r>
              <a:rPr lang="en-US" altLang="zh-CN" sz="1200" dirty="0" smtClean="0"/>
              <a:t>input parameter</a:t>
            </a:r>
            <a:r>
              <a:rPr lang="zh-CN" altLang="en-US" sz="1200" dirty="0" smtClean="0"/>
              <a:t>，</a:t>
            </a:r>
            <a:r>
              <a:rPr lang="en-US" altLang="zh-CN" sz="1200" dirty="0" smtClean="0"/>
              <a:t>bandwidth h</a:t>
            </a:r>
          </a:p>
          <a:p>
            <a:pPr marL="1200150" lvl="2" indent="-285750">
              <a:buFont typeface="Arial" panose="020B0604020202020204" pitchFamily="34" charset="0"/>
              <a:buChar char="•"/>
            </a:pPr>
            <a:r>
              <a:rPr lang="zh-CN" altLang="en-US" sz="1200" dirty="0" smtClean="0"/>
              <a:t>对</a:t>
            </a:r>
            <a:r>
              <a:rPr lang="en-US" altLang="zh-CN" sz="1200" dirty="0" smtClean="0"/>
              <a:t>shape of clusters</a:t>
            </a:r>
            <a:r>
              <a:rPr lang="zh-CN" altLang="en-US" sz="1200" dirty="0" smtClean="0"/>
              <a:t>影响小（什么</a:t>
            </a:r>
            <a:r>
              <a:rPr lang="en-US" altLang="zh-CN" sz="1200" dirty="0" smtClean="0"/>
              <a:t>shape</a:t>
            </a:r>
            <a:r>
              <a:rPr lang="zh-CN" altLang="en-US" sz="1200" dirty="0" smtClean="0"/>
              <a:t>的</a:t>
            </a:r>
            <a:r>
              <a:rPr lang="en-US" altLang="zh-CN" sz="1200" dirty="0" smtClean="0"/>
              <a:t>input data</a:t>
            </a:r>
            <a:r>
              <a:rPr lang="zh-CN" altLang="en-US" sz="1200" dirty="0" smtClean="0"/>
              <a:t>都行）</a:t>
            </a:r>
            <a:endParaRPr lang="en-US" altLang="zh-CN" sz="1200" dirty="0" smtClean="0"/>
          </a:p>
          <a:p>
            <a:pPr marL="742950" lvl="1" indent="-285750">
              <a:buFont typeface="Arial" panose="020B0604020202020204" pitchFamily="34" charset="0"/>
              <a:buChar char="•"/>
            </a:pPr>
            <a:r>
              <a:rPr lang="en-US" altLang="zh-CN" sz="1200" dirty="0" smtClean="0"/>
              <a:t>Cons</a:t>
            </a:r>
          </a:p>
          <a:p>
            <a:pPr marL="1200150" lvl="2" indent="-285750">
              <a:buFont typeface="Arial" panose="020B0604020202020204" pitchFamily="34" charset="0"/>
              <a:buChar char="•"/>
            </a:pPr>
            <a:r>
              <a:rPr lang="en-US" altLang="zh-CN" sz="1200" dirty="0" smtClean="0"/>
              <a:t>Bandwidth h</a:t>
            </a:r>
            <a:r>
              <a:rPr lang="zh-CN" altLang="en-US" sz="1200" dirty="0" smtClean="0"/>
              <a:t>的选择需要用心</a:t>
            </a:r>
            <a:endParaRPr lang="en-US" altLang="zh-CN" sz="1200" dirty="0" smtClean="0"/>
          </a:p>
          <a:p>
            <a:pPr marL="1200150" lvl="2" indent="-285750">
              <a:buFont typeface="Arial" panose="020B0604020202020204" pitchFamily="34" charset="0"/>
              <a:buChar char="•"/>
            </a:pPr>
            <a:r>
              <a:rPr lang="zh-CN" altLang="en-US" sz="1200" dirty="0"/>
              <a:t>计算量大</a:t>
            </a:r>
            <a:endParaRPr lang="en-US" altLang="zh-CN" sz="1200" dirty="0" smtClean="0"/>
          </a:p>
          <a:p>
            <a:pPr marL="742950" lvl="1" indent="-285750">
              <a:buFont typeface="Arial" panose="020B0604020202020204" pitchFamily="34" charset="0"/>
              <a:buChar char="•"/>
            </a:pPr>
            <a:endParaRPr lang="en-US" altLang="zh-CN" sz="1200" dirty="0" smtClean="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t>
            </a:r>
            <a:r>
              <a:rPr lang="en-US" altLang="ja-JP" dirty="0" smtClean="0"/>
              <a:t>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smtClean="0"/>
              <a:t>XML</a:t>
            </a:r>
            <a:r>
              <a:rPr kumimoji="1" lang="zh-CN" altLang="en-US" dirty="0" smtClean="0"/>
              <a:t>不是必需的，</a:t>
            </a:r>
            <a:r>
              <a:rPr kumimoji="1" lang="en-US" altLang="zh-CN" dirty="0" smtClean="0"/>
              <a:t>XML</a:t>
            </a:r>
            <a:r>
              <a:rPr kumimoji="1" lang="zh-CN" altLang="en-US" dirty="0" smtClean="0"/>
              <a:t>里面只有</a:t>
            </a:r>
            <a:r>
              <a:rPr kumimoji="1" lang="en-US" altLang="zh-CN" dirty="0" smtClean="0"/>
              <a:t>data</a:t>
            </a:r>
            <a:r>
              <a:rPr lang="zh-CN" altLang="en-US" dirty="0" smtClean="0"/>
              <a:t>，没有怎样</a:t>
            </a:r>
            <a:r>
              <a:rPr lang="en-US" altLang="zh-CN" dirty="0" smtClean="0"/>
              <a:t>display data</a:t>
            </a:r>
            <a:r>
              <a:rPr lang="zh-CN" altLang="en-US" dirty="0" smtClean="0"/>
              <a:t>的信息</a:t>
            </a:r>
            <a:endParaRPr lang="en-US" altLang="zh-CN" dirty="0" smtClean="0"/>
          </a:p>
          <a:p>
            <a:r>
              <a:rPr lang="en-US" altLang="zh-CN" dirty="0" smtClean="0"/>
              <a:t>Xml</a:t>
            </a:r>
            <a:r>
              <a:rPr lang="zh-CN" altLang="en-US" dirty="0" smtClean="0"/>
              <a:t>需要和</a:t>
            </a:r>
            <a:r>
              <a:rPr lang="en-US" altLang="zh-CN" dirty="0" err="1" smtClean="0"/>
              <a:t>css</a:t>
            </a:r>
            <a:r>
              <a:rPr lang="zh-CN" altLang="en-US" dirty="0" smtClean="0"/>
              <a:t>结合才能显示</a:t>
            </a:r>
            <a:r>
              <a:rPr lang="en-US" altLang="zh-CN" dirty="0" smtClean="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smtClean="0"/>
              <a:t>HTML:</a:t>
            </a:r>
          </a:p>
          <a:p>
            <a:pPr marL="285750" indent="-285750">
              <a:buFont typeface="Arial" panose="020B0604020202020204" pitchFamily="34" charset="0"/>
              <a:buChar char="•"/>
            </a:pPr>
            <a:r>
              <a:rPr lang="zh-CN" altLang="en-US" dirty="0" smtClean="0"/>
              <a:t>经常与</a:t>
            </a:r>
            <a:r>
              <a:rPr lang="en-US" altLang="zh-CN" dirty="0" err="1" smtClean="0"/>
              <a:t>css</a:t>
            </a:r>
            <a:r>
              <a:rPr lang="zh-CN" altLang="en-US" dirty="0" smtClean="0"/>
              <a:t>和</a:t>
            </a:r>
            <a:r>
              <a:rPr lang="en-US" altLang="zh-CN" dirty="0" err="1" smtClean="0"/>
              <a:t>javascript</a:t>
            </a:r>
            <a:r>
              <a:rPr lang="zh-CN" altLang="en-US" dirty="0" smtClean="0"/>
              <a:t>合用，用来描述网页的</a:t>
            </a:r>
            <a:r>
              <a:rPr lang="en-US" altLang="zh-CN" dirty="0" smtClean="0"/>
              <a:t>framework</a:t>
            </a:r>
          </a:p>
          <a:p>
            <a:pPr marL="285750" indent="-285750">
              <a:buFont typeface="Arial" panose="020B0604020202020204" pitchFamily="34" charset="0"/>
              <a:buChar char="•"/>
            </a:pPr>
            <a:r>
              <a:rPr kumimoji="1" lang="zh-CN" altLang="en-US" dirty="0" smtClean="0"/>
              <a:t>需要</a:t>
            </a:r>
            <a:r>
              <a:rPr kumimoji="1" lang="en-US" altLang="zh-CN" dirty="0" smtClean="0"/>
              <a:t>tag</a:t>
            </a:r>
            <a:r>
              <a:rPr lang="zh-CN" altLang="en-US" dirty="0" smtClean="0"/>
              <a:t>：</a:t>
            </a:r>
            <a:r>
              <a:rPr lang="en-US" altLang="zh-CN" dirty="0" smtClean="0"/>
              <a:t>html, head, title, body</a:t>
            </a:r>
          </a:p>
          <a:p>
            <a:pPr marL="742950" lvl="1" indent="-285750">
              <a:buFont typeface="Arial" panose="020B0604020202020204" pitchFamily="34" charset="0"/>
              <a:buChar char="•"/>
            </a:pPr>
            <a:r>
              <a:rPr lang="en-US" altLang="zh-CN" dirty="0" smtClean="0"/>
              <a:t>Html</a:t>
            </a:r>
            <a:r>
              <a:rPr lang="zh-CN" altLang="en-US" dirty="0" smtClean="0"/>
              <a:t>最上层</a:t>
            </a:r>
            <a:r>
              <a:rPr lang="en-US" altLang="zh-CN" dirty="0" smtClean="0"/>
              <a:t>tag</a:t>
            </a:r>
          </a:p>
          <a:p>
            <a:pPr marL="742950" lvl="1" indent="-285750">
              <a:buFont typeface="Arial" panose="020B0604020202020204" pitchFamily="34" charset="0"/>
              <a:buChar char="•"/>
            </a:pPr>
            <a:r>
              <a:rPr kumimoji="1" lang="en-US" altLang="zh-CN" dirty="0" smtClean="0"/>
              <a:t>Head</a:t>
            </a:r>
            <a:r>
              <a:rPr kumimoji="1" lang="zh-CN" altLang="en-US" dirty="0" smtClean="0"/>
              <a:t>用来存储关于当前网页的信息，不用来</a:t>
            </a:r>
            <a:r>
              <a:rPr kumimoji="1" lang="en-US" altLang="zh-CN" dirty="0" smtClean="0"/>
              <a:t>display</a:t>
            </a:r>
          </a:p>
          <a:p>
            <a:pPr marL="742950" lvl="1" indent="-285750">
              <a:buFont typeface="Arial" panose="020B0604020202020204" pitchFamily="34" charset="0"/>
              <a:buChar char="•"/>
            </a:pPr>
            <a:r>
              <a:rPr lang="en-US" altLang="zh-CN" dirty="0" smtClean="0"/>
              <a:t>Title</a:t>
            </a:r>
            <a:r>
              <a:rPr lang="zh-CN" altLang="en-US" dirty="0" smtClean="0"/>
              <a:t>是此网页的</a:t>
            </a:r>
            <a:r>
              <a:rPr lang="en-US" altLang="zh-CN" dirty="0" smtClean="0"/>
              <a:t>tab </a:t>
            </a:r>
            <a:r>
              <a:rPr lang="zh-CN" altLang="en-US" dirty="0" smtClean="0"/>
              <a:t>名</a:t>
            </a:r>
            <a:endParaRPr kumimoji="1" lang="en-US" altLang="zh-CN" dirty="0" smtClean="0"/>
          </a:p>
          <a:p>
            <a:pPr marL="742950" lvl="1" indent="-285750">
              <a:buFont typeface="Arial" panose="020B0604020202020204" pitchFamily="34" charset="0"/>
              <a:buChar char="•"/>
            </a:pPr>
            <a:r>
              <a:rPr lang="en-US" altLang="zh-CN" dirty="0" smtClean="0"/>
              <a:t>Body</a:t>
            </a:r>
            <a:r>
              <a:rPr lang="zh-CN" altLang="en-US" dirty="0" smtClean="0"/>
              <a:t>中的东西是用来</a:t>
            </a:r>
            <a:r>
              <a:rPr lang="en-US" altLang="zh-CN" dirty="0" smtClean="0"/>
              <a:t>display</a:t>
            </a:r>
            <a:r>
              <a:rPr lang="zh-CN" altLang="en-US" dirty="0" smtClean="0"/>
              <a:t>的</a:t>
            </a:r>
            <a:endParaRPr kumimoji="1" lang="en-US" altLang="zh-CN" dirty="0" smtClean="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smtClean="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smtClean="0">
                <a:solidFill>
                  <a:srgbClr val="FF0000"/>
                </a:solidFill>
              </a:rPr>
              <a:t>)</a:t>
            </a:r>
          </a:p>
          <a:p>
            <a:r>
              <a:rPr kumimoji="1" lang="en-US" altLang="ja-JP" dirty="0" err="1" smtClean="0"/>
              <a:t>Json</a:t>
            </a:r>
            <a:r>
              <a:rPr kumimoji="1" lang="zh-CN" altLang="en-US" dirty="0" smtClean="0"/>
              <a:t>和</a:t>
            </a:r>
            <a:r>
              <a:rPr kumimoji="1" lang="en-US" altLang="zh-CN" dirty="0" err="1" smtClean="0"/>
              <a:t>javascript</a:t>
            </a:r>
            <a:r>
              <a:rPr kumimoji="1" lang="zh-CN" altLang="en-US" dirty="0" smtClean="0"/>
              <a:t>并用，是一个用</a:t>
            </a:r>
            <a:r>
              <a:rPr kumimoji="1" lang="en-US" altLang="zh-CN" dirty="0" smtClean="0"/>
              <a:t>text</a:t>
            </a:r>
            <a:r>
              <a:rPr kumimoji="1" lang="zh-CN" altLang="en-US" dirty="0" smtClean="0"/>
              <a:t>的储存</a:t>
            </a:r>
            <a:r>
              <a:rPr kumimoji="1" lang="en-US" altLang="zh-CN" dirty="0" smtClean="0"/>
              <a:t>data</a:t>
            </a:r>
            <a:r>
              <a:rPr kumimoji="1" lang="zh-CN" altLang="en-US" dirty="0" smtClean="0"/>
              <a:t>的</a:t>
            </a:r>
            <a:r>
              <a:rPr kumimoji="1" lang="en-US" altLang="zh-CN" dirty="0" smtClean="0"/>
              <a:t>format</a:t>
            </a:r>
            <a:r>
              <a:rPr kumimoji="1" lang="zh-CN" altLang="en-US" dirty="0" smtClean="0"/>
              <a:t>（</a:t>
            </a:r>
            <a:r>
              <a:rPr lang="zh-CN" altLang="en-US" dirty="0" smtClean="0"/>
              <a:t>人可直接读</a:t>
            </a:r>
            <a:r>
              <a:rPr lang="en-US" altLang="zh-CN" dirty="0" err="1" smtClean="0"/>
              <a:t>json</a:t>
            </a:r>
            <a:r>
              <a:rPr lang="zh-CN" altLang="en-US" dirty="0" smtClean="0"/>
              <a:t>文件，简称</a:t>
            </a:r>
            <a:r>
              <a:rPr lang="en-US" altLang="zh-CN" b="1" u="sng" dirty="0" smtClean="0"/>
              <a:t>self describing</a:t>
            </a:r>
            <a:r>
              <a:rPr kumimoji="1" lang="zh-CN" altLang="en-US" dirty="0" smtClean="0"/>
              <a:t>）</a:t>
            </a:r>
            <a:endParaRPr kumimoji="1" lang="en-US" altLang="zh-CN" dirty="0" smtClean="0"/>
          </a:p>
          <a:p>
            <a:r>
              <a:rPr lang="en-US" altLang="zh-CN" dirty="0" err="1" smtClean="0"/>
              <a:t>Json</a:t>
            </a:r>
            <a:r>
              <a:rPr lang="zh-CN" altLang="en-US" dirty="0" smtClean="0"/>
              <a:t>和</a:t>
            </a:r>
            <a:r>
              <a:rPr lang="en-US" altLang="zh-CN" dirty="0" smtClean="0"/>
              <a:t>XML</a:t>
            </a:r>
            <a:r>
              <a:rPr lang="zh-CN" altLang="en-US" dirty="0" smtClean="0"/>
              <a:t>都是用来记录数据的，</a:t>
            </a:r>
            <a:r>
              <a:rPr lang="en-US" altLang="zh-CN" dirty="0" smtClean="0"/>
              <a:t>format</a:t>
            </a:r>
            <a:r>
              <a:rPr lang="zh-CN" altLang="en-US" dirty="0" smtClean="0"/>
              <a:t>很相近，但描述同样</a:t>
            </a:r>
            <a:r>
              <a:rPr lang="en-US" altLang="zh-CN" dirty="0" smtClean="0"/>
              <a:t>data</a:t>
            </a:r>
            <a:r>
              <a:rPr lang="zh-CN" altLang="en-US" dirty="0" smtClean="0"/>
              <a:t>时</a:t>
            </a:r>
            <a:r>
              <a:rPr lang="en-US" altLang="zh-CN" dirty="0" err="1" smtClean="0"/>
              <a:t>Json</a:t>
            </a:r>
            <a:r>
              <a:rPr lang="zh-CN" altLang="en-US" dirty="0" smtClean="0"/>
              <a:t>会比较短</a:t>
            </a:r>
            <a:endParaRPr kumimoji="1" lang="en-US" altLang="zh-CN" dirty="0" smtClean="0"/>
          </a:p>
          <a:p>
            <a:r>
              <a:rPr lang="zh-CN" altLang="en-US" dirty="0" smtClean="0"/>
              <a:t>对于</a:t>
            </a:r>
            <a:r>
              <a:rPr lang="en-US" altLang="zh-CN" dirty="0" smtClean="0"/>
              <a:t>AJAX</a:t>
            </a:r>
            <a:r>
              <a:rPr lang="zh-CN" altLang="en-US" dirty="0" smtClean="0"/>
              <a:t>，</a:t>
            </a:r>
            <a:r>
              <a:rPr lang="en-US" altLang="zh-CN" dirty="0" err="1" smtClean="0"/>
              <a:t>Json</a:t>
            </a:r>
            <a:r>
              <a:rPr lang="zh-CN" altLang="en-US" dirty="0" smtClean="0"/>
              <a:t>比</a:t>
            </a:r>
            <a:r>
              <a:rPr lang="en-US" altLang="zh-CN" dirty="0" smtClean="0"/>
              <a:t>XML</a:t>
            </a:r>
            <a:r>
              <a:rPr lang="zh-CN" altLang="en-US" dirty="0" smtClean="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smtClean="0">
                <a:solidFill>
                  <a:srgbClr val="FF0000"/>
                </a:solidFill>
              </a:rPr>
              <a:t>AJAX</a:t>
            </a:r>
            <a:r>
              <a:rPr kumimoji="1" lang="en-US" altLang="zh-CN" dirty="0" smtClean="0">
                <a:solidFill>
                  <a:srgbClr val="FF0000"/>
                </a:solidFill>
              </a:rPr>
              <a:t> </a:t>
            </a:r>
            <a:r>
              <a:rPr lang="en-US" altLang="zh-CN" dirty="0" smtClean="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smtClean="0"/>
              <a:t>)</a:t>
            </a:r>
          </a:p>
          <a:p>
            <a:r>
              <a:rPr kumimoji="1" lang="zh-CN" altLang="en-US" dirty="0" smtClean="0"/>
              <a:t>不是编程语言，而是一个技术的称呼</a:t>
            </a:r>
            <a:endParaRPr kumimoji="1" lang="en-US" altLang="zh-CN" dirty="0" smtClean="0"/>
          </a:p>
          <a:p>
            <a:r>
              <a:rPr lang="zh-CN" altLang="en-US" dirty="0"/>
              <a:t>虽然名字里</a:t>
            </a:r>
            <a:r>
              <a:rPr lang="zh-CN" altLang="en-US" dirty="0" smtClean="0"/>
              <a:t>有</a:t>
            </a:r>
            <a:r>
              <a:rPr lang="en-US" altLang="zh-CN" dirty="0" smtClean="0"/>
              <a:t>XML</a:t>
            </a:r>
            <a:r>
              <a:rPr lang="zh-CN" altLang="en-US" dirty="0" smtClean="0"/>
              <a:t>，但是</a:t>
            </a:r>
            <a:r>
              <a:rPr lang="en-US" altLang="zh-CN" dirty="0" err="1" smtClean="0"/>
              <a:t>Json</a:t>
            </a:r>
            <a:r>
              <a:rPr lang="zh-CN" altLang="en-US" dirty="0" smtClean="0"/>
              <a:t>比</a:t>
            </a:r>
            <a:r>
              <a:rPr lang="en-US" altLang="zh-CN" dirty="0" smtClean="0"/>
              <a:t>XML</a:t>
            </a:r>
            <a:r>
              <a:rPr lang="zh-CN" altLang="en-US" dirty="0" smtClean="0"/>
              <a:t>更好用</a:t>
            </a:r>
            <a:endParaRPr lang="en-US" altLang="zh-CN" dirty="0" smtClean="0"/>
          </a:p>
          <a:p>
            <a:r>
              <a:rPr lang="en-US" altLang="zh-CN" dirty="0"/>
              <a:t>AJAX relies on </a:t>
            </a:r>
            <a:r>
              <a:rPr lang="en-US" altLang="ja-JP" dirty="0" err="1" smtClean="0"/>
              <a:t>Javascript</a:t>
            </a:r>
            <a:r>
              <a:rPr lang="en-US" altLang="ja-JP" dirty="0" smtClean="0"/>
              <a:t>, </a:t>
            </a:r>
            <a:r>
              <a:rPr lang="en-US" altLang="zh-CN" b="1" dirty="0" err="1" smtClean="0"/>
              <a:t>XMLHttpRequest</a:t>
            </a:r>
            <a:r>
              <a:rPr lang="en-US" altLang="zh-CN" dirty="0"/>
              <a:t>, CSS, DOM, and other technologies.</a:t>
            </a:r>
            <a:endParaRPr lang="en-US" altLang="zh-CN" dirty="0" smtClean="0"/>
          </a:p>
          <a:p>
            <a:r>
              <a:rPr kumimoji="1" lang="en-US" altLang="zh-CN" dirty="0" smtClean="0"/>
              <a:t>AJAX</a:t>
            </a:r>
            <a:r>
              <a:rPr kumimoji="1" lang="zh-CN" altLang="en-US" dirty="0" smtClean="0"/>
              <a:t>的优点是</a:t>
            </a:r>
            <a:endParaRPr kumimoji="1" lang="en-US" altLang="zh-CN" dirty="0" smtClean="0"/>
          </a:p>
          <a:p>
            <a:pPr marL="285750" indent="-285750">
              <a:buFont typeface="Arial" panose="020B0604020202020204" pitchFamily="34" charset="0"/>
              <a:buChar char="•"/>
            </a:pPr>
            <a:r>
              <a:rPr lang="en-US" altLang="ja-JP" dirty="0"/>
              <a:t>Update a web page without reloading the page</a:t>
            </a:r>
          </a:p>
          <a:p>
            <a:endParaRPr kumimoji="1" lang="en-US" altLang="zh-CN" dirty="0" smtClean="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smtClean="0"/>
              <a:t>VPN</a:t>
            </a:r>
            <a:r>
              <a:rPr kumimoji="1" lang="zh-CN" altLang="en-US" dirty="0" smtClean="0"/>
              <a:t>可以连接两个不同地理地点的</a:t>
            </a:r>
            <a:r>
              <a:rPr kumimoji="1" lang="en-US" altLang="zh-CN" dirty="0" smtClean="0"/>
              <a:t>LAN</a:t>
            </a:r>
            <a:r>
              <a:rPr kumimoji="1" lang="zh-CN" altLang="en-US" dirty="0" smtClean="0"/>
              <a:t>，使这两个</a:t>
            </a:r>
            <a:r>
              <a:rPr kumimoji="1" lang="en-US" altLang="zh-CN" dirty="0" smtClean="0"/>
              <a:t>LAN</a:t>
            </a:r>
            <a:r>
              <a:rPr kumimoji="1" lang="zh-CN" altLang="en-US" dirty="0" smtClean="0"/>
              <a:t>就如同</a:t>
            </a:r>
            <a:r>
              <a:rPr kumimoji="1" lang="en-US" altLang="zh-CN" dirty="0" smtClean="0"/>
              <a:t>locally connected</a:t>
            </a:r>
            <a:r>
              <a:rPr kumimoji="1" lang="zh-CN" altLang="en-US" dirty="0" smtClean="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57130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smtClean="0"/>
              <a:t>显示</a:t>
            </a:r>
            <a:r>
              <a:rPr lang="en-US" altLang="zh-CN" dirty="0" smtClean="0"/>
              <a:t>memory</a:t>
            </a:r>
          </a:p>
          <a:p>
            <a:pPr marL="285750" indent="-285750">
              <a:buFont typeface="Arial" panose="020B0604020202020204" pitchFamily="34" charset="0"/>
              <a:buChar char="•"/>
            </a:pPr>
            <a:r>
              <a:rPr lang="ja-JP" altLang="en-US" dirty="0" err="1"/>
              <a:t>ｆ</a:t>
            </a:r>
            <a:r>
              <a:rPr lang="en-US" altLang="zh-CN" dirty="0" err="1" smtClean="0"/>
              <a:t>ree</a:t>
            </a:r>
            <a:endParaRPr lang="en-US" altLang="zh-CN" dirty="0" smtClean="0"/>
          </a:p>
          <a:p>
            <a:r>
              <a:rPr lang="zh-CN" altLang="en-US" dirty="0" smtClean="0"/>
              <a:t>看现在所有</a:t>
            </a:r>
            <a:r>
              <a:rPr lang="en-US" altLang="zh-CN" dirty="0" smtClean="0"/>
              <a:t>process ID</a:t>
            </a:r>
          </a:p>
          <a:p>
            <a:pPr marL="285750" indent="-285750">
              <a:buFont typeface="Arial" panose="020B0604020202020204" pitchFamily="34" charset="0"/>
              <a:buChar char="•"/>
            </a:pPr>
            <a:r>
              <a:rPr lang="en-US" altLang="zh-CN" dirty="0" err="1"/>
              <a:t>p</a:t>
            </a:r>
            <a:r>
              <a:rPr lang="en-US" altLang="zh-CN" dirty="0" err="1" smtClean="0"/>
              <a:t>s</a:t>
            </a:r>
            <a:r>
              <a:rPr lang="en-US" altLang="zh-CN" dirty="0" smtClean="0"/>
              <a:t> aux (static display)</a:t>
            </a:r>
          </a:p>
          <a:p>
            <a:pPr marL="285750" indent="-285750">
              <a:buFont typeface="Arial" panose="020B0604020202020204" pitchFamily="34" charset="0"/>
              <a:buChar char="•"/>
            </a:pPr>
            <a:r>
              <a:rPr lang="en-US" altLang="zh-CN" dirty="0"/>
              <a:t>t</a:t>
            </a:r>
            <a:r>
              <a:rPr lang="en-US" altLang="zh-CN" dirty="0" smtClean="0"/>
              <a:t>op (dynamic display)</a:t>
            </a:r>
          </a:p>
          <a:p>
            <a:r>
              <a:rPr lang="zh-CN" altLang="en-US" dirty="0" smtClean="0"/>
              <a:t>看环境变数</a:t>
            </a:r>
            <a:endParaRPr lang="en-US" altLang="zh-CN" dirty="0" smtClean="0"/>
          </a:p>
          <a:p>
            <a:pPr marL="285750" indent="-285750">
              <a:buFont typeface="Arial" panose="020B0604020202020204" pitchFamily="34" charset="0"/>
              <a:buChar char="•"/>
            </a:pPr>
            <a:r>
              <a:rPr lang="en-US" altLang="zh-CN" dirty="0" err="1" smtClean="0"/>
              <a:t>printenv</a:t>
            </a:r>
            <a:endParaRPr lang="en-US" altLang="zh-CN" dirty="0" smtClean="0"/>
          </a:p>
          <a:p>
            <a:r>
              <a:rPr lang="zh-CN" altLang="en-US" dirty="0" smtClean="0"/>
              <a:t>关于</a:t>
            </a:r>
            <a:r>
              <a:rPr lang="en-US" altLang="zh-CN" dirty="0" smtClean="0"/>
              <a:t>package management</a:t>
            </a:r>
            <a:r>
              <a:rPr lang="zh-CN" altLang="en-US" dirty="0" smtClean="0"/>
              <a:t>，见右表</a:t>
            </a:r>
            <a:endParaRPr lang="en-US" altLang="zh-CN" dirty="0" smtClean="0"/>
          </a:p>
          <a:p>
            <a:r>
              <a:rPr lang="zh-CN" altLang="en-US" dirty="0" smtClean="0"/>
              <a:t>关于查找</a:t>
            </a:r>
            <a:r>
              <a:rPr lang="en-US" altLang="zh-CN" dirty="0" smtClean="0"/>
              <a:t>file</a:t>
            </a:r>
          </a:p>
          <a:p>
            <a:pPr marL="285750" indent="-285750">
              <a:buFont typeface="Arial" panose="020B0604020202020204" pitchFamily="34" charset="0"/>
              <a:buChar char="•"/>
            </a:pPr>
            <a:r>
              <a:rPr lang="en-US" altLang="zh-CN" dirty="0" smtClean="0"/>
              <a:t>locate </a:t>
            </a:r>
          </a:p>
          <a:p>
            <a:pPr marL="285750" indent="-285750">
              <a:buFont typeface="Arial" panose="020B0604020202020204" pitchFamily="34" charset="0"/>
              <a:buChar char="•"/>
            </a:pPr>
            <a:r>
              <a:rPr lang="en-US" altLang="zh-CN" dirty="0"/>
              <a:t>f</a:t>
            </a:r>
            <a:r>
              <a:rPr lang="en-US" altLang="zh-CN" dirty="0" smtClean="0"/>
              <a:t>ind [where] –type [usually f] –name [some name] –size [+1M]</a:t>
            </a:r>
          </a:p>
          <a:p>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smtClean="0"/>
              <a:t>pkg</a:t>
            </a:r>
            <a:endParaRPr kumimoji="1" lang="en-US" altLang="ja-JP" dirty="0" smtClean="0"/>
          </a:p>
          <a:p>
            <a:r>
              <a:rPr lang="en-US" altLang="ja-JP" dirty="0" smtClean="0"/>
              <a:t>yum</a:t>
            </a:r>
          </a:p>
        </p:txBody>
      </p:sp>
    </p:spTree>
    <p:extLst>
      <p:ext uri="{BB962C8B-B14F-4D97-AF65-F5344CB8AC3E}">
        <p14:creationId xmlns:p14="http://schemas.microsoft.com/office/powerpoint/2010/main" val="25598588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smtClean="0">
                <a:solidFill>
                  <a:srgbClr val="FF0000"/>
                </a:solidFill>
              </a:rPr>
              <a:t>Web Architecture </a:t>
            </a:r>
            <a:r>
              <a:rPr kumimoji="1" lang="en-US" altLang="ja-JP" dirty="0" smtClean="0"/>
              <a:t>Design Exampl</a:t>
            </a:r>
            <a:r>
              <a:rPr lang="en-US" altLang="ja-JP" dirty="0" smtClean="0"/>
              <a:t>e:</a:t>
            </a:r>
          </a:p>
          <a:p>
            <a:endParaRPr lang="en-US" altLang="ja-JP"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smtClean="0"/>
              <a:t>Point1: </a:t>
            </a:r>
          </a:p>
          <a:p>
            <a:pPr marL="171450" indent="-171450">
              <a:buFont typeface="Arial" panose="020B0604020202020204" pitchFamily="34" charset="0"/>
              <a:buChar char="•"/>
            </a:pPr>
            <a:r>
              <a:rPr lang="zh-CN" altLang="en-US" sz="1200" dirty="0" smtClean="0"/>
              <a:t>不要把</a:t>
            </a:r>
            <a:r>
              <a:rPr lang="en-US" altLang="zh-CN" sz="1200" dirty="0" smtClean="0"/>
              <a:t>read/write</a:t>
            </a:r>
            <a:r>
              <a:rPr lang="zh-CN" altLang="en-US" sz="1200" dirty="0" smtClean="0"/>
              <a:t>合成一个</a:t>
            </a:r>
            <a:r>
              <a:rPr lang="en-US" altLang="zh-CN" sz="1200" dirty="0" smtClean="0"/>
              <a:t>block</a:t>
            </a:r>
            <a:r>
              <a:rPr lang="zh-CN" altLang="en-US" sz="1200" dirty="0" smtClean="0"/>
              <a:t>，分成</a:t>
            </a:r>
            <a:r>
              <a:rPr lang="en-US" altLang="zh-CN" sz="1200" dirty="0" smtClean="0"/>
              <a:t>2</a:t>
            </a:r>
            <a:r>
              <a:rPr lang="zh-CN" altLang="en-US" sz="1200" dirty="0" smtClean="0"/>
              <a:t>个</a:t>
            </a:r>
            <a:r>
              <a:rPr lang="en-US" altLang="zh-CN" sz="1200" dirty="0" smtClean="0"/>
              <a:t>set</a:t>
            </a:r>
            <a:r>
              <a:rPr lang="zh-CN" altLang="en-US" sz="1200" dirty="0" smtClean="0"/>
              <a:t>；每个</a:t>
            </a:r>
            <a:r>
              <a:rPr lang="en-US" altLang="zh-CN" sz="1200" dirty="0" smtClean="0"/>
              <a:t>set</a:t>
            </a:r>
            <a:r>
              <a:rPr lang="zh-CN" altLang="en-US" sz="1200" dirty="0" smtClean="0"/>
              <a:t>有子</a:t>
            </a:r>
            <a:r>
              <a:rPr lang="en-US" altLang="zh-CN" sz="1200" dirty="0" smtClean="0"/>
              <a:t>set</a:t>
            </a:r>
            <a:r>
              <a:rPr lang="zh-CN" altLang="en-US" sz="1200" dirty="0" smtClean="0"/>
              <a:t>，负责每个</a:t>
            </a:r>
            <a:r>
              <a:rPr lang="en-US" altLang="zh-CN" sz="1200" dirty="0" smtClean="0"/>
              <a:t>client</a:t>
            </a:r>
            <a:r>
              <a:rPr lang="zh-CN" altLang="en-US" sz="1200" dirty="0" smtClean="0"/>
              <a:t>的</a:t>
            </a:r>
            <a:r>
              <a:rPr lang="en-US" altLang="zh-CN" sz="1200" dirty="0" smtClean="0"/>
              <a:t>read/write</a:t>
            </a:r>
          </a:p>
          <a:p>
            <a:pPr marL="171450" indent="-171450">
              <a:buFont typeface="Arial" panose="020B0604020202020204" pitchFamily="34" charset="0"/>
              <a:buChar char="•"/>
            </a:pPr>
            <a:r>
              <a:rPr kumimoji="1" lang="zh-CN" altLang="en-US" sz="1200" dirty="0" smtClean="0"/>
              <a:t>这样的好处是 便于</a:t>
            </a:r>
            <a:r>
              <a:rPr kumimoji="1" lang="en-US" altLang="zh-CN" sz="1200" dirty="0" smtClean="0"/>
              <a:t>debug</a:t>
            </a:r>
            <a:r>
              <a:rPr kumimoji="1" lang="zh-CN" altLang="en-US" sz="1200" dirty="0" smtClean="0"/>
              <a:t>，并且</a:t>
            </a:r>
            <a:r>
              <a:rPr kumimoji="1" lang="en-US" altLang="zh-CN" sz="1200" dirty="0" smtClean="0"/>
              <a:t>read/write</a:t>
            </a:r>
            <a:r>
              <a:rPr kumimoji="1" lang="zh-CN" altLang="en-US" sz="1200" dirty="0" smtClean="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smtClean="0"/>
              <a:t>Point</a:t>
            </a:r>
            <a:r>
              <a:rPr kumimoji="1" lang="en-US" altLang="zh-CN" sz="1200" dirty="0" smtClean="0"/>
              <a:t>2</a:t>
            </a:r>
            <a:r>
              <a:rPr kumimoji="1" lang="en-US" altLang="ja-JP" sz="1200" dirty="0" smtClean="0"/>
              <a:t>: </a:t>
            </a:r>
          </a:p>
          <a:p>
            <a:pPr marL="171450" indent="-171450">
              <a:buFont typeface="Arial" panose="020B0604020202020204" pitchFamily="34" charset="0"/>
              <a:buChar char="•"/>
            </a:pPr>
            <a:r>
              <a:rPr lang="zh-CN" altLang="en-US" sz="1200" dirty="0" smtClean="0"/>
              <a:t>不要只用一个</a:t>
            </a:r>
            <a:r>
              <a:rPr lang="en-US" altLang="zh-CN" sz="1200" dirty="0" smtClean="0"/>
              <a:t>server</a:t>
            </a:r>
            <a:r>
              <a:rPr lang="zh-CN" altLang="en-US" sz="1200" dirty="0" smtClean="0"/>
              <a:t>，用多个（可以根据地理位置分布），每个</a:t>
            </a:r>
            <a:r>
              <a:rPr lang="en-US" altLang="zh-CN" sz="1200" dirty="0" smtClean="0"/>
              <a:t>server</a:t>
            </a:r>
            <a:r>
              <a:rPr lang="zh-CN" altLang="en-US" sz="1200" dirty="0" smtClean="0"/>
              <a:t>有自己的</a:t>
            </a:r>
            <a:r>
              <a:rPr lang="en-US" altLang="zh-CN" sz="1200" dirty="0" smtClean="0"/>
              <a:t>unique images</a:t>
            </a:r>
          </a:p>
          <a:p>
            <a:pPr marL="171450" indent="-171450">
              <a:buFont typeface="Arial" panose="020B0604020202020204" pitchFamily="34" charset="0"/>
              <a:buChar char="•"/>
            </a:pPr>
            <a:r>
              <a:rPr lang="zh-CN" altLang="en-US" sz="1200" dirty="0" smtClean="0"/>
              <a:t>这个叫</a:t>
            </a:r>
            <a:r>
              <a:rPr lang="en-US" altLang="zh-CN" sz="1200" dirty="0" smtClean="0"/>
              <a:t>horizontal scaling </a:t>
            </a:r>
            <a:r>
              <a:rPr lang="zh-CN" altLang="en-US" sz="1200" dirty="0" smtClean="0"/>
              <a:t>（</a:t>
            </a:r>
            <a:r>
              <a:rPr lang="en-US" altLang="zh-CN" sz="1200" dirty="0" smtClean="0"/>
              <a:t>FYI, vertical scaling</a:t>
            </a:r>
            <a:r>
              <a:rPr lang="zh-CN" altLang="en-US" sz="1200" dirty="0" smtClean="0"/>
              <a:t>是提高一个</a:t>
            </a:r>
            <a:r>
              <a:rPr lang="en-US" altLang="zh-CN" sz="1200" dirty="0" smtClean="0"/>
              <a:t>server</a:t>
            </a:r>
            <a:r>
              <a:rPr lang="zh-CN" altLang="en-US" sz="1200" dirty="0" smtClean="0"/>
              <a:t>的处理能力）</a:t>
            </a:r>
            <a:endParaRPr lang="en-US" altLang="zh-CN" sz="1200" dirty="0" smtClean="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smtClean="0"/>
              <a:t>Point</a:t>
            </a:r>
            <a:r>
              <a:rPr lang="en-US" altLang="zh-CN" sz="1200" dirty="0"/>
              <a:t>3</a:t>
            </a:r>
            <a:r>
              <a:rPr kumimoji="1" lang="en-US" altLang="ja-JP" sz="1200" dirty="0" smtClean="0"/>
              <a:t>: </a:t>
            </a:r>
          </a:p>
          <a:p>
            <a:pPr marL="171450" indent="-171450">
              <a:buFont typeface="Arial" panose="020B0604020202020204" pitchFamily="34" charset="0"/>
              <a:buChar char="•"/>
            </a:pPr>
            <a:r>
              <a:rPr lang="en-US" altLang="zh-CN" sz="1200" dirty="0" smtClean="0"/>
              <a:t>Backup server</a:t>
            </a:r>
            <a:r>
              <a:rPr lang="zh-CN" altLang="en-US" sz="1200" dirty="0" smtClean="0"/>
              <a:t>，可以解决</a:t>
            </a:r>
            <a:r>
              <a:rPr lang="en-US" altLang="zh-CN" sz="1200" dirty="0" smtClean="0"/>
              <a:t>single point of failure</a:t>
            </a:r>
            <a:r>
              <a:rPr lang="zh-CN" altLang="en-US" sz="1200" dirty="0" smtClean="0"/>
              <a:t>问题</a:t>
            </a:r>
            <a:endParaRPr lang="en-US" altLang="zh-CN" sz="1200" dirty="0" smtClean="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smtClean="0"/>
              <a:t>怎样</a:t>
            </a:r>
            <a:r>
              <a:rPr kumimoji="1" lang="zh-CN" altLang="en-US" b="1" dirty="0" smtClean="0">
                <a:solidFill>
                  <a:srgbClr val="FF0000"/>
                </a:solidFill>
              </a:rPr>
              <a:t>快速</a:t>
            </a:r>
            <a:r>
              <a:rPr kumimoji="1" lang="en-US" altLang="zh-CN" b="1" dirty="0" smtClean="0">
                <a:solidFill>
                  <a:srgbClr val="FF0000"/>
                </a:solidFill>
              </a:rPr>
              <a:t>access data</a:t>
            </a:r>
            <a:r>
              <a:rPr lang="en-US" altLang="zh-CN" dirty="0" smtClean="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smtClean="0"/>
              <a:t>构造</a:t>
            </a:r>
            <a:r>
              <a:rPr kumimoji="1" lang="en-US" altLang="zh-CN" sz="1200" dirty="0" smtClean="0"/>
              <a:t>1</a:t>
            </a:r>
            <a:r>
              <a:rPr kumimoji="1" lang="zh-CN" altLang="en-US" sz="1200" dirty="0" smtClean="0"/>
              <a:t>：</a:t>
            </a:r>
            <a:endParaRPr kumimoji="1" lang="en-US" altLang="zh-CN" sz="1200" dirty="0" smtClean="0"/>
          </a:p>
          <a:p>
            <a:r>
              <a:rPr lang="zh-CN" altLang="en-US" sz="1200" dirty="0" smtClean="0"/>
              <a:t>每个</a:t>
            </a:r>
            <a:r>
              <a:rPr lang="en-US" altLang="zh-CN" sz="1200" dirty="0" smtClean="0"/>
              <a:t>client</a:t>
            </a:r>
            <a:r>
              <a:rPr lang="zh-CN" altLang="en-US" sz="1200" dirty="0" smtClean="0"/>
              <a:t>自己有</a:t>
            </a:r>
            <a:r>
              <a:rPr lang="en-US" altLang="zh-CN" sz="1200" dirty="0" smtClean="0"/>
              <a:t>cache</a:t>
            </a:r>
            <a:r>
              <a:rPr lang="zh-CN" altLang="en-US" sz="1200" dirty="0" smtClean="0"/>
              <a:t>，每个</a:t>
            </a:r>
            <a:r>
              <a:rPr lang="en-US" altLang="zh-CN" sz="1200" dirty="0" smtClean="0"/>
              <a:t>client</a:t>
            </a:r>
            <a:r>
              <a:rPr lang="zh-CN" altLang="en-US" sz="1200" dirty="0"/>
              <a:t> </a:t>
            </a:r>
            <a:r>
              <a:rPr lang="en-US" altLang="zh-CN" sz="1200" dirty="0" smtClean="0"/>
              <a:t>request data</a:t>
            </a:r>
            <a:r>
              <a:rPr lang="zh-CN" altLang="en-US" sz="1200" dirty="0" smtClean="0"/>
              <a:t>之前先看看自己</a:t>
            </a:r>
            <a:r>
              <a:rPr lang="en-US" altLang="zh-CN" sz="1200" dirty="0" smtClean="0"/>
              <a:t>cache</a:t>
            </a:r>
            <a:r>
              <a:rPr lang="zh-CN" altLang="en-US" sz="1200" dirty="0" smtClean="0"/>
              <a:t>中有没有想要的数据</a:t>
            </a:r>
            <a:endParaRPr lang="en-US" altLang="zh-CN" sz="1200" dirty="0" smtClean="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smtClean="0"/>
              <a:t>构造</a:t>
            </a:r>
            <a:r>
              <a:rPr kumimoji="1" lang="en-US" altLang="zh-CN" sz="1200" dirty="0" smtClean="0"/>
              <a:t>2</a:t>
            </a:r>
            <a:r>
              <a:rPr kumimoji="1" lang="zh-CN" altLang="en-US" sz="1200" dirty="0" smtClean="0"/>
              <a:t>：</a:t>
            </a:r>
            <a:endParaRPr lang="en-US" altLang="zh-CN" sz="1200" dirty="0"/>
          </a:p>
          <a:p>
            <a:r>
              <a:rPr lang="zh-CN" altLang="en-US" sz="1200" dirty="0" smtClean="0"/>
              <a:t>用</a:t>
            </a:r>
            <a:r>
              <a:rPr lang="en-US" altLang="zh-CN" sz="1200" dirty="0" smtClean="0"/>
              <a:t>Global cache</a:t>
            </a:r>
            <a:r>
              <a:rPr lang="zh-CN" altLang="en-US" sz="1200" dirty="0" smtClean="0"/>
              <a:t>，上面的图是</a:t>
            </a:r>
            <a:r>
              <a:rPr lang="en-US" altLang="zh-CN" sz="1200" dirty="0" smtClean="0"/>
              <a:t>Global Cache</a:t>
            </a:r>
            <a:r>
              <a:rPr lang="zh-CN" altLang="en-US" sz="1200" dirty="0" smtClean="0"/>
              <a:t>负责</a:t>
            </a:r>
            <a:r>
              <a:rPr lang="en-US" altLang="zh-CN" sz="1200" dirty="0" smtClean="0"/>
              <a:t>data retrieval</a:t>
            </a:r>
            <a:r>
              <a:rPr lang="zh-CN" altLang="en-US" sz="1200" dirty="0" smtClean="0"/>
              <a:t>的；下面的图示</a:t>
            </a:r>
            <a:r>
              <a:rPr lang="en-US" altLang="zh-CN" sz="1200" dirty="0" smtClean="0"/>
              <a:t>client</a:t>
            </a:r>
            <a:r>
              <a:rPr lang="zh-CN" altLang="en-US" sz="1200" dirty="0" smtClean="0"/>
              <a:t>负责的</a:t>
            </a:r>
            <a:endParaRPr kumimoji="1" lang="en-US" altLang="zh-CN" sz="1200" dirty="0" smtClean="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smtClean="0"/>
              <a:t>构造</a:t>
            </a:r>
            <a:r>
              <a:rPr kumimoji="1" lang="en-US" altLang="zh-CN" sz="1200" dirty="0" smtClean="0"/>
              <a:t>3</a:t>
            </a:r>
            <a:r>
              <a:rPr kumimoji="1" lang="zh-CN" altLang="en-US" sz="1200" dirty="0" smtClean="0"/>
              <a:t>：</a:t>
            </a:r>
            <a:endParaRPr kumimoji="1" lang="en-US" altLang="zh-CN" sz="1200" dirty="0" smtClean="0"/>
          </a:p>
          <a:p>
            <a:r>
              <a:rPr lang="zh-CN" altLang="en-US" sz="1200" dirty="0" smtClean="0"/>
              <a:t>上图用</a:t>
            </a:r>
            <a:r>
              <a:rPr lang="en-US" altLang="zh-CN" sz="1200" dirty="0" smtClean="0"/>
              <a:t>queue</a:t>
            </a:r>
            <a:r>
              <a:rPr lang="zh-CN" altLang="en-US" sz="1200" dirty="0" smtClean="0"/>
              <a:t>处理费时的</a:t>
            </a:r>
            <a:r>
              <a:rPr lang="en-US" altLang="zh-CN" sz="1200" dirty="0" smtClean="0"/>
              <a:t>write</a:t>
            </a:r>
            <a:r>
              <a:rPr lang="zh-CN" altLang="en-US" sz="1200" dirty="0" smtClean="0"/>
              <a:t>问题；</a:t>
            </a:r>
            <a:r>
              <a:rPr lang="en-US" altLang="zh-CN" sz="1200" dirty="0" smtClean="0"/>
              <a:t>server</a:t>
            </a:r>
            <a:r>
              <a:rPr lang="zh-CN" altLang="en-US" sz="1200" dirty="0" smtClean="0"/>
              <a:t>的</a:t>
            </a:r>
            <a:r>
              <a:rPr lang="en-US" altLang="zh-CN" sz="1200" dirty="0" smtClean="0"/>
              <a:t>queue</a:t>
            </a:r>
            <a:r>
              <a:rPr lang="zh-CN" altLang="en-US" sz="1200" dirty="0" smtClean="0"/>
              <a:t>接到</a:t>
            </a:r>
            <a:r>
              <a:rPr lang="en-US" altLang="zh-CN" sz="1200" dirty="0" smtClean="0"/>
              <a:t>client</a:t>
            </a:r>
            <a:r>
              <a:rPr lang="zh-CN" altLang="en-US" sz="1200" dirty="0" smtClean="0"/>
              <a:t>的</a:t>
            </a:r>
            <a:r>
              <a:rPr lang="en-US" altLang="zh-CN" sz="1200" dirty="0" smtClean="0"/>
              <a:t>task</a:t>
            </a:r>
            <a:r>
              <a:rPr lang="zh-CN" altLang="en-US" sz="1200" dirty="0" smtClean="0"/>
              <a:t>后只回复</a:t>
            </a:r>
            <a:r>
              <a:rPr lang="en-US" altLang="zh-CN" sz="1200" dirty="0" err="1" smtClean="0"/>
              <a:t>ack</a:t>
            </a:r>
            <a:r>
              <a:rPr lang="zh-CN" altLang="en-US" sz="1200" dirty="0" smtClean="0"/>
              <a:t>，然后一个一个处理；</a:t>
            </a:r>
            <a:r>
              <a:rPr lang="en-US" altLang="zh-CN" sz="1200" dirty="0" smtClean="0"/>
              <a:t>client</a:t>
            </a:r>
            <a:r>
              <a:rPr lang="zh-CN" altLang="en-US" sz="1200" dirty="0" smtClean="0"/>
              <a:t>如果想看处理结果则需要在扔一个</a:t>
            </a:r>
            <a:r>
              <a:rPr lang="en-US" altLang="zh-CN" sz="1200" dirty="0" smtClean="0"/>
              <a:t>task</a:t>
            </a:r>
            <a:r>
              <a:rPr lang="zh-CN" altLang="en-US" sz="1200" dirty="0" smtClean="0"/>
              <a:t>；</a:t>
            </a:r>
            <a:endParaRPr lang="en-US" altLang="zh-CN" sz="1200" dirty="0"/>
          </a:p>
          <a:p>
            <a:r>
              <a:rPr lang="zh-CN" altLang="en-US" sz="1200" dirty="0" smtClean="0"/>
              <a:t>相比之下，普通的</a:t>
            </a:r>
            <a:r>
              <a:rPr lang="en-US" altLang="zh-CN" sz="1200" dirty="0" smtClean="0"/>
              <a:t>client</a:t>
            </a:r>
            <a:r>
              <a:rPr lang="zh-CN" altLang="en-US" sz="1200" dirty="0" smtClean="0"/>
              <a:t>扔</a:t>
            </a:r>
            <a:r>
              <a:rPr lang="en-US" altLang="zh-CN" sz="1200" dirty="0" smtClean="0"/>
              <a:t>task</a:t>
            </a:r>
            <a:r>
              <a:rPr lang="zh-CN" altLang="en-US" sz="1200" dirty="0" smtClean="0"/>
              <a:t>后等</a:t>
            </a:r>
            <a:r>
              <a:rPr lang="en-US" altLang="zh-CN" sz="1200" dirty="0" smtClean="0"/>
              <a:t>server</a:t>
            </a:r>
            <a:r>
              <a:rPr lang="zh-CN" altLang="en-US" sz="1200" dirty="0" smtClean="0"/>
              <a:t>的处理结果的构造可能会使</a:t>
            </a:r>
            <a:r>
              <a:rPr lang="en-US" altLang="zh-CN" sz="1200" dirty="0" smtClean="0"/>
              <a:t>client</a:t>
            </a:r>
            <a:r>
              <a:rPr lang="zh-CN" altLang="en-US" sz="1200" smtClean="0"/>
              <a:t>等很长时间</a:t>
            </a:r>
            <a:endParaRPr lang="en-US" altLang="zh-CN" sz="1200" dirty="0" smtClean="0"/>
          </a:p>
        </p:txBody>
      </p:sp>
    </p:spTree>
    <p:extLst>
      <p:ext uri="{BB962C8B-B14F-4D97-AF65-F5344CB8AC3E}">
        <p14:creationId xmlns:p14="http://schemas.microsoft.com/office/powerpoint/2010/main" val="15986232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smtClean="0">
                <a:solidFill>
                  <a:srgbClr val="FF0000"/>
                </a:solidFill>
              </a:rPr>
              <a:t>DMZ</a:t>
            </a:r>
            <a:r>
              <a:rPr kumimoji="1" lang="en-US" altLang="zh-CN" sz="1400" dirty="0" smtClean="0">
                <a:solidFill>
                  <a:srgbClr val="FF0000"/>
                </a:solidFill>
              </a:rPr>
              <a:t> </a:t>
            </a:r>
            <a:r>
              <a:rPr kumimoji="1" lang="en-US" altLang="zh-CN" sz="1400" dirty="0" smtClean="0"/>
              <a:t>(</a:t>
            </a:r>
            <a:r>
              <a:rPr lang="en-US" altLang="ja-JP" sz="1400" dirty="0"/>
              <a:t>Demilitarized zones</a:t>
            </a:r>
            <a:r>
              <a:rPr kumimoji="1" lang="en-US" altLang="zh-CN" sz="1400" dirty="0" smtClean="0"/>
              <a:t>)</a:t>
            </a:r>
          </a:p>
          <a:p>
            <a:pPr marL="285750" indent="-285750">
              <a:buFont typeface="Arial" panose="020B0604020202020204" pitchFamily="34" charset="0"/>
              <a:buChar char="•"/>
            </a:pPr>
            <a:r>
              <a:rPr lang="zh-CN" altLang="en-US" sz="1400" dirty="0" smtClean="0"/>
              <a:t>说白了就是一个</a:t>
            </a:r>
            <a:r>
              <a:rPr lang="en-US" altLang="zh-CN" sz="1400" dirty="0" smtClean="0"/>
              <a:t>firewall</a:t>
            </a:r>
            <a:r>
              <a:rPr lang="zh-CN" altLang="en-US" sz="1400" dirty="0" smtClean="0"/>
              <a:t>，这个</a:t>
            </a:r>
            <a:r>
              <a:rPr lang="en-US" altLang="zh-CN" sz="1400" dirty="0" smtClean="0"/>
              <a:t>firewall</a:t>
            </a:r>
            <a:r>
              <a:rPr lang="zh-CN" altLang="en-US" sz="1400" dirty="0" smtClean="0"/>
              <a:t>可以决定什么</a:t>
            </a:r>
            <a:r>
              <a:rPr lang="en-US" altLang="zh-CN" sz="1400" dirty="0" smtClean="0"/>
              <a:t>packet</a:t>
            </a:r>
            <a:r>
              <a:rPr lang="zh-CN" altLang="en-US" sz="1400" dirty="0" smtClean="0"/>
              <a:t>去哪</a:t>
            </a:r>
            <a:endParaRPr lang="en-US" altLang="zh-CN" sz="1400" dirty="0" smtClean="0"/>
          </a:p>
          <a:p>
            <a:pPr marL="285750" indent="-285750">
              <a:buFont typeface="Arial" panose="020B0604020202020204" pitchFamily="34" charset="0"/>
              <a:buChar char="•"/>
            </a:pPr>
            <a:r>
              <a:rPr kumimoji="1" lang="zh-CN" altLang="en-US" sz="1400" dirty="0" smtClean="0"/>
              <a:t>比如从</a:t>
            </a:r>
            <a:r>
              <a:rPr kumimoji="1" lang="en-US" altLang="zh-CN" sz="1400" dirty="0" smtClean="0"/>
              <a:t>internet</a:t>
            </a:r>
            <a:r>
              <a:rPr kumimoji="1" lang="zh-CN" altLang="en-US" sz="1400" dirty="0" smtClean="0"/>
              <a:t>来的</a:t>
            </a:r>
            <a:r>
              <a:rPr kumimoji="1" lang="en-US" altLang="zh-CN" sz="1400" dirty="0" smtClean="0"/>
              <a:t>packet</a:t>
            </a:r>
            <a:r>
              <a:rPr kumimoji="1" lang="zh-CN" altLang="en-US" sz="1400" dirty="0" smtClean="0"/>
              <a:t>，先去</a:t>
            </a:r>
            <a:r>
              <a:rPr kumimoji="1" lang="en-US" altLang="zh-CN" sz="1400" dirty="0" smtClean="0"/>
              <a:t>DMZ</a:t>
            </a:r>
            <a:r>
              <a:rPr kumimoji="1" lang="zh-CN" altLang="en-US" sz="1400" dirty="0" smtClean="0"/>
              <a:t>然后</a:t>
            </a:r>
            <a:r>
              <a:rPr lang="en-US" altLang="zh-CN" sz="1400" dirty="0" smtClean="0"/>
              <a:t>DMZ</a:t>
            </a:r>
            <a:r>
              <a:rPr lang="zh-CN" altLang="en-US" sz="1400" dirty="0" smtClean="0"/>
              <a:t>发</a:t>
            </a:r>
            <a:r>
              <a:rPr lang="en-US" altLang="zh-CN" sz="1400" dirty="0" smtClean="0"/>
              <a:t>packet</a:t>
            </a:r>
            <a:r>
              <a:rPr lang="zh-CN" altLang="en-US" sz="1400" dirty="0" smtClean="0"/>
              <a:t>去</a:t>
            </a:r>
            <a:r>
              <a:rPr lang="en-US" altLang="zh-CN" sz="1400" dirty="0" smtClean="0"/>
              <a:t>private network</a:t>
            </a:r>
          </a:p>
          <a:p>
            <a:pPr marL="285750" indent="-285750">
              <a:buFont typeface="Arial" panose="020B0604020202020204" pitchFamily="34" charset="0"/>
              <a:buChar char="•"/>
            </a:pPr>
            <a:r>
              <a:rPr kumimoji="1" lang="zh-CN" altLang="en-US" sz="1400" dirty="0" smtClean="0"/>
              <a:t>这样从</a:t>
            </a:r>
            <a:r>
              <a:rPr kumimoji="1" lang="en-US" altLang="zh-CN" sz="1400" dirty="0" smtClean="0"/>
              <a:t>internet</a:t>
            </a:r>
            <a:r>
              <a:rPr kumimoji="1" lang="zh-CN" altLang="en-US" sz="1400" dirty="0" smtClean="0"/>
              <a:t>来看，内部</a:t>
            </a:r>
            <a:r>
              <a:rPr kumimoji="1" lang="en-US" altLang="zh-CN" sz="1400" dirty="0" smtClean="0"/>
              <a:t>private network</a:t>
            </a:r>
            <a:r>
              <a:rPr kumimoji="1" lang="zh-CN" altLang="en-US" sz="1400" dirty="0" smtClean="0"/>
              <a:t>的构造是隐藏的</a:t>
            </a:r>
            <a:endParaRPr kumimoji="1" lang="en-US" altLang="zh-CN" sz="1400" dirty="0" smtClean="0"/>
          </a:p>
        </p:txBody>
      </p:sp>
    </p:spTree>
    <p:extLst>
      <p:ext uri="{BB962C8B-B14F-4D97-AF65-F5344CB8AC3E}">
        <p14:creationId xmlns:p14="http://schemas.microsoft.com/office/powerpoint/2010/main" val="25121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99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smtClean="0"/>
              <a:t>apche</a:t>
            </a:r>
            <a:r>
              <a:rPr lang="en-US" altLang="ja-JP" dirty="0" smtClean="0"/>
              <a:t> </a:t>
            </a:r>
            <a:r>
              <a:rPr lang="en-US" altLang="ja-JP" dirty="0"/>
              <a:t>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43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a:t>
            </a:r>
            <a:r>
              <a:rPr kumimoji="1" lang="en-US" altLang="ja-JP" dirty="0" smtClean="0">
                <a:solidFill>
                  <a:srgbClr val="FF0000"/>
                </a:solidFill>
              </a:rPr>
              <a:t>headers</a:t>
            </a:r>
            <a:endParaRPr kumimoji="1" lang="en-US" altLang="ja-JP" dirty="0">
              <a:solidFill>
                <a:srgbClr val="FF0000"/>
              </a:solidFill>
            </a:endParaRP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smtClean="0">
                <a:solidFill>
                  <a:srgbClr val="FF0000"/>
                </a:solidFill>
              </a:rPr>
              <a:t>特有</a:t>
            </a:r>
            <a:r>
              <a:rPr lang="en-US" altLang="zh-CN" dirty="0">
                <a:solidFill>
                  <a:srgbClr val="FF0000"/>
                </a:solidFill>
              </a:rPr>
              <a:t> </a:t>
            </a:r>
            <a:r>
              <a:rPr lang="en-US" altLang="zh-CN" dirty="0" smtClean="0">
                <a:solidFill>
                  <a:srgbClr val="FF0000"/>
                </a:solidFill>
              </a:rPr>
              <a:t>(</a:t>
            </a:r>
            <a:r>
              <a:rPr lang="en-US" altLang="zh-CN" dirty="0" err="1" smtClean="0">
                <a:solidFill>
                  <a:srgbClr val="FF0000"/>
                </a:solidFill>
              </a:rPr>
              <a:t>Verb+URL</a:t>
            </a:r>
            <a:r>
              <a:rPr lang="en-US" altLang="zh-CN" dirty="0" smtClean="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smtClean="0">
                <a:solidFill>
                  <a:srgbClr val="FF0000"/>
                </a:solidFill>
              </a:rPr>
              <a:t>特有</a:t>
            </a:r>
            <a:r>
              <a:rPr lang="en-US" altLang="zh-CN" dirty="0" smtClean="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smtClean="0"/>
              <a:t>Q: HTTP request</a:t>
            </a:r>
            <a:r>
              <a:rPr kumimoji="1" lang="zh-CN" altLang="en-US" dirty="0" smtClean="0"/>
              <a:t>中有什么？</a:t>
            </a:r>
            <a:endParaRPr kumimoji="1" lang="en-US" altLang="zh-CN" dirty="0" smtClean="0"/>
          </a:p>
          <a:p>
            <a:r>
              <a:rPr kumimoji="1" lang="en-US" altLang="zh-CN" dirty="0" smtClean="0"/>
              <a:t>A: Verb</a:t>
            </a:r>
            <a:r>
              <a:rPr kumimoji="1" lang="zh-CN" altLang="en-US" dirty="0" smtClean="0"/>
              <a:t>，</a:t>
            </a:r>
            <a:r>
              <a:rPr kumimoji="1" lang="en-US" altLang="zh-CN" dirty="0" smtClean="0"/>
              <a:t>URL</a:t>
            </a:r>
            <a:r>
              <a:rPr kumimoji="1" lang="zh-CN" altLang="en-US" dirty="0" smtClean="0"/>
              <a:t>，</a:t>
            </a:r>
            <a:r>
              <a:rPr kumimoji="1" lang="en-US" altLang="zh-CN" dirty="0" smtClean="0"/>
              <a:t>HTTP version</a:t>
            </a:r>
            <a:r>
              <a:rPr kumimoji="1" lang="zh-CN" altLang="en-US" dirty="0" smtClean="0"/>
              <a:t>，</a:t>
            </a:r>
            <a:r>
              <a:rPr kumimoji="1" lang="en-US" altLang="zh-CN" dirty="0" smtClean="0"/>
              <a:t>Header</a:t>
            </a:r>
          </a:p>
          <a:p>
            <a:r>
              <a:rPr lang="en-US" altLang="zh-CN" dirty="0"/>
              <a:t>Q</a:t>
            </a:r>
            <a:r>
              <a:rPr lang="en-US" altLang="zh-CN" dirty="0" smtClean="0"/>
              <a:t>: Header</a:t>
            </a:r>
            <a:r>
              <a:rPr lang="zh-CN" altLang="en-US" dirty="0" smtClean="0"/>
              <a:t>中有什么？</a:t>
            </a:r>
            <a:endParaRPr lang="en-US" altLang="zh-CN" dirty="0" smtClean="0"/>
          </a:p>
          <a:p>
            <a:r>
              <a:rPr lang="en-US" altLang="zh-CN" dirty="0" smtClean="0"/>
              <a:t>A: </a:t>
            </a:r>
            <a:r>
              <a:rPr lang="en-US" altLang="ja-JP" dirty="0" smtClean="0">
                <a:solidFill>
                  <a:srgbClr val="FF0000"/>
                </a:solidFill>
              </a:rPr>
              <a:t>User-agent, accept-language/encoding, </a:t>
            </a:r>
            <a:r>
              <a:rPr lang="en-US" altLang="ja-JP" dirty="0" err="1" smtClean="0">
                <a:solidFill>
                  <a:srgbClr val="FF0000"/>
                </a:solidFill>
              </a:rPr>
              <a:t>cookieID</a:t>
            </a:r>
            <a:endParaRPr lang="en-US" altLang="ja-JP" dirty="0" smtClean="0">
              <a:solidFill>
                <a:srgbClr val="FF0000"/>
              </a:solidFill>
            </a:endParaRPr>
          </a:p>
          <a:p>
            <a:endParaRPr kumimoji="1" lang="en-US" altLang="ja-JP" dirty="0"/>
          </a:p>
          <a:p>
            <a:r>
              <a:rPr lang="en-US" altLang="ja-JP" dirty="0" smtClean="0"/>
              <a:t>Q: HTTP response?</a:t>
            </a:r>
          </a:p>
          <a:p>
            <a:r>
              <a:rPr lang="en-US" altLang="ja-JP" dirty="0"/>
              <a:t>A</a:t>
            </a:r>
            <a:r>
              <a:rPr lang="en-US" altLang="ja-JP" dirty="0" smtClean="0"/>
              <a:t>: Status code, Header and entity-body</a:t>
            </a:r>
          </a:p>
          <a:p>
            <a:r>
              <a:rPr lang="en-US" altLang="ja-JP" dirty="0" smtClean="0"/>
              <a:t>Q: What is in Header?</a:t>
            </a:r>
          </a:p>
          <a:p>
            <a:r>
              <a:rPr kumimoji="1" lang="en-US" altLang="ja-JP" dirty="0" smtClean="0"/>
              <a:t>A: </a:t>
            </a:r>
            <a:r>
              <a:rPr kumimoji="1" lang="en-US" altLang="ja-JP" dirty="0" smtClean="0">
                <a:solidFill>
                  <a:srgbClr val="FF0000"/>
                </a:solidFill>
              </a:rPr>
              <a:t>content-length, date, set-cookie, content type, …</a:t>
            </a:r>
            <a:endParaRPr kumimoji="1" lang="en-US" altLang="ja-JP" dirty="0">
              <a:solidFill>
                <a:srgbClr val="FF0000"/>
              </a:solidFill>
            </a:endParaRP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smtClean="0">
                <a:solidFill>
                  <a:srgbClr val="FF0000"/>
                </a:solidFill>
              </a:rPr>
              <a:t>Request/Response</a:t>
            </a:r>
            <a:r>
              <a:rPr lang="zh-CN" altLang="en-US" dirty="0" smtClean="0">
                <a:solidFill>
                  <a:srgbClr val="FF0000"/>
                </a:solidFill>
              </a:rPr>
              <a:t>共有的是</a:t>
            </a:r>
            <a:r>
              <a:rPr lang="en-US" altLang="zh-CN" dirty="0" smtClean="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smtClean="0"/>
              <a:t>加密</a:t>
            </a:r>
            <a:endParaRPr kumimoji="1" lang="en-US" altLang="zh-CN" dirty="0" smtClean="0"/>
          </a:p>
          <a:p>
            <a:r>
              <a:rPr lang="zh-CN" altLang="en-US" dirty="0"/>
              <a:t>下面</a:t>
            </a:r>
            <a:r>
              <a:rPr lang="zh-CN" altLang="en-US" dirty="0" smtClean="0"/>
              <a:t>是</a:t>
            </a:r>
            <a:r>
              <a:rPr lang="en-US" altLang="zh-CN" b="1" dirty="0" smtClean="0"/>
              <a:t>TCP 3</a:t>
            </a:r>
            <a:r>
              <a:rPr lang="zh-CN" altLang="en-US" b="1" dirty="0" smtClean="0"/>
              <a:t>次握手后</a:t>
            </a:r>
            <a:r>
              <a:rPr lang="zh-CN" altLang="en-US" dirty="0" smtClean="0"/>
              <a:t>，</a:t>
            </a:r>
            <a:endParaRPr lang="en-US" altLang="zh-CN" dirty="0" smtClean="0"/>
          </a:p>
          <a:p>
            <a:r>
              <a:rPr kumimoji="1" lang="en-US" altLang="zh-CN" b="1" dirty="0" smtClean="0">
                <a:solidFill>
                  <a:srgbClr val="FF0000"/>
                </a:solidFill>
              </a:rPr>
              <a:t>SSL</a:t>
            </a:r>
            <a:r>
              <a:rPr kumimoji="1" lang="zh-CN" altLang="en-US" b="1" dirty="0" smtClean="0">
                <a:solidFill>
                  <a:srgbClr val="FF0000"/>
                </a:solidFill>
              </a:rPr>
              <a:t>的</a:t>
            </a:r>
            <a:r>
              <a:rPr kumimoji="1" lang="en-US" altLang="zh-CN" b="1" dirty="0" err="1" smtClean="0">
                <a:solidFill>
                  <a:srgbClr val="FF0000"/>
                </a:solidFill>
              </a:rPr>
              <a:t>ClientHello</a:t>
            </a:r>
            <a:r>
              <a:rPr kumimoji="1" lang="en-US" altLang="zh-CN" b="1" dirty="0" smtClean="0">
                <a:solidFill>
                  <a:srgbClr val="FF0000"/>
                </a:solidFill>
              </a:rPr>
              <a:t> </a:t>
            </a:r>
            <a:r>
              <a:rPr kumimoji="1" lang="en-US" altLang="zh-CN" b="1" dirty="0" err="1" smtClean="0">
                <a:solidFill>
                  <a:srgbClr val="FF0000"/>
                </a:solidFill>
              </a:rPr>
              <a:t>ServerHello</a:t>
            </a:r>
            <a:r>
              <a:rPr kumimoji="1" lang="zh-CN" altLang="en-US" b="1" dirty="0" smtClean="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smtClean="0"/>
              <a:t>TCP </a:t>
            </a:r>
            <a:r>
              <a:rPr kumimoji="1" lang="en-US" altLang="zh-CN" dirty="0" smtClean="0"/>
              <a:t>close connection</a:t>
            </a:r>
            <a:r>
              <a:rPr kumimoji="1" lang="zh-CN" altLang="en-US" dirty="0" smtClean="0"/>
              <a:t>的时候，两方都要发</a:t>
            </a:r>
            <a:r>
              <a:rPr kumimoji="1" lang="en-US" altLang="zh-CN" smtClean="0"/>
              <a:t>FIN</a:t>
            </a:r>
            <a:endParaRPr kumimoji="1" lang="en-US" altLang="zh-CN" dirty="0" smtClean="0"/>
          </a:p>
          <a:p>
            <a:r>
              <a:rPr lang="zh-CN" altLang="en-US" dirty="0" smtClean="0"/>
              <a:t>先一方给另一方法</a:t>
            </a:r>
            <a:r>
              <a:rPr lang="en-US" altLang="zh-CN" dirty="0" smtClean="0"/>
              <a:t>FIN</a:t>
            </a:r>
            <a:r>
              <a:rPr lang="zh-CN" altLang="en-US" dirty="0" smtClean="0"/>
              <a:t>，另一方反</a:t>
            </a:r>
            <a:r>
              <a:rPr lang="en-US" altLang="zh-CN" dirty="0" smtClean="0"/>
              <a:t>ACK</a:t>
            </a:r>
            <a:r>
              <a:rPr lang="zh-CN" altLang="en-US" dirty="0" smtClean="0"/>
              <a:t>；</a:t>
            </a:r>
            <a:endParaRPr lang="en-US" altLang="zh-CN" dirty="0" smtClean="0"/>
          </a:p>
          <a:p>
            <a:r>
              <a:rPr kumimoji="1" lang="zh-CN" altLang="en-US" dirty="0" smtClean="0"/>
              <a:t>另一方给一方法</a:t>
            </a:r>
            <a:r>
              <a:rPr kumimoji="1" lang="en-US" altLang="zh-CN" dirty="0" smtClean="0"/>
              <a:t>FIN</a:t>
            </a:r>
            <a:r>
              <a:rPr kumimoji="1" lang="zh-CN" altLang="en-US" dirty="0" smtClean="0"/>
              <a:t>，一方反</a:t>
            </a:r>
            <a:r>
              <a:rPr kumimoji="1" lang="en-US" altLang="zh-CN" dirty="0" smtClean="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smtClean="0"/>
              <a:t>IPsec implementation methods(</a:t>
            </a:r>
            <a:r>
              <a:rPr kumimoji="1" lang="zh-CN" altLang="en-US" sz="1200" dirty="0" smtClean="0"/>
              <a:t>两种方法如右图</a:t>
            </a:r>
            <a:r>
              <a:rPr kumimoji="1" lang="en-US" altLang="zh-CN" sz="1200" dirty="0" smtClean="0"/>
              <a:t>)</a:t>
            </a:r>
          </a:p>
          <a:p>
            <a:pPr marL="285750" indent="-285750">
              <a:buFont typeface="Arial" panose="020B0604020202020204" pitchFamily="34" charset="0"/>
              <a:buChar char="•"/>
            </a:pPr>
            <a:r>
              <a:rPr kumimoji="1" lang="en-US" altLang="zh-CN" sz="1200" dirty="0" smtClean="0"/>
              <a:t>End host implementation</a:t>
            </a:r>
          </a:p>
          <a:p>
            <a:pPr marL="285750" indent="-285750">
              <a:buFont typeface="Arial" panose="020B0604020202020204" pitchFamily="34" charset="0"/>
              <a:buChar char="•"/>
            </a:pPr>
            <a:r>
              <a:rPr kumimoji="1" lang="en-US" altLang="ja-JP" sz="1200" dirty="0" smtClean="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a:t>
            </a:r>
            <a:r>
              <a:rPr kumimoji="1" lang="en-US" altLang="ja-JP" dirty="0" smtClean="0"/>
              <a:t>network</a:t>
            </a:r>
            <a:r>
              <a:rPr kumimoji="1" lang="zh-CN" altLang="en-US" dirty="0" smtClean="0"/>
              <a:t>，可以用</a:t>
            </a:r>
            <a:r>
              <a:rPr kumimoji="1" lang="en-US" altLang="zh-CN" dirty="0" smtClean="0"/>
              <a:t>switch</a:t>
            </a:r>
            <a:r>
              <a:rPr kumimoji="1" lang="zh-CN" altLang="en-US" dirty="0" smtClean="0"/>
              <a:t>实现</a:t>
            </a:r>
            <a:endParaRPr lang="en-US" altLang="ja-JP" dirty="0"/>
          </a:p>
          <a:p>
            <a:pPr marL="742950" lvl="1" indent="-285750">
              <a:buFont typeface="Arial" panose="020B0604020202020204" pitchFamily="34" charset="0"/>
              <a:buChar char="•"/>
            </a:pPr>
            <a:r>
              <a:rPr lang="zh-CN" altLang="en-US" dirty="0" smtClean="0"/>
              <a:t>好处是，</a:t>
            </a:r>
            <a:r>
              <a:rPr lang="en-US" altLang="zh-CN" dirty="0" smtClean="0"/>
              <a:t>Broadcast</a:t>
            </a:r>
            <a:r>
              <a:rPr lang="zh-CN" altLang="en-US" dirty="0" smtClean="0"/>
              <a:t>的时候，确保特定</a:t>
            </a:r>
            <a:r>
              <a:rPr lang="en-US" altLang="zh-CN" dirty="0" smtClean="0"/>
              <a:t>subnet</a:t>
            </a:r>
            <a:r>
              <a:rPr lang="zh-CN" altLang="en-US" dirty="0" smtClean="0"/>
              <a:t>的人受到</a:t>
            </a:r>
            <a:r>
              <a:rPr lang="en-US" altLang="zh-CN" dirty="0" smtClean="0"/>
              <a:t>broadcast</a:t>
            </a:r>
          </a:p>
          <a:p>
            <a:pPr marL="742950" lvl="1" indent="-285750">
              <a:buFont typeface="Arial" panose="020B0604020202020204" pitchFamily="34" charset="0"/>
              <a:buChar char="•"/>
            </a:pPr>
            <a:r>
              <a:rPr kumimoji="1" lang="zh-CN" altLang="en-US" dirty="0" smtClean="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14892</TotalTime>
  <Words>23163</Words>
  <Application>Microsoft Office PowerPoint</Application>
  <PresentationFormat>画面に合わせる (4:3)</PresentationFormat>
  <Paragraphs>2520</Paragraphs>
  <Slides>141</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141</vt:i4>
      </vt:variant>
    </vt:vector>
  </HeadingPairs>
  <TitlesOfParts>
    <vt:vector size="145"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1969</cp:revision>
  <dcterms:created xsi:type="dcterms:W3CDTF">2016-01-14T23:49:10Z</dcterms:created>
  <dcterms:modified xsi:type="dcterms:W3CDTF">2018-04-18T09:08:16Z</dcterms:modified>
</cp:coreProperties>
</file>